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92000"/>
  <p:notesSz cx="6858000" cy="9144000"/>
  <p:embeddedFontLst>
    <p:embeddedFont>
      <p:font typeface="Helvetica Neue"/>
      <p:regular r:id="rId42"/>
      <p:bold r:id="rId43"/>
      <p:italic r:id="rId44"/>
      <p:boldItalic r:id="rId45"/>
    </p:embeddedFont>
    <p:embeddedFont>
      <p:font typeface="Arial Black"/>
      <p:regular r:id="rId46"/>
    </p:embeddedFont>
    <p:embeddedFont>
      <p:font typeface="Helvetica Neue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HelveticaNeue-regular.fntdata"/><Relationship Id="rId41" Type="http://schemas.openxmlformats.org/officeDocument/2006/relationships/slide" Target="slides/slide36.xml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ArialBlack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HelveticaNeue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455b147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2455b147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455b147be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2455b147be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7346e579b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17346e579b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7346e579b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17346e579b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7346e579b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17346e579b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346e579b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17346e579b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7346e579b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17346e579b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7346e579b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17346e579b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7346e579b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17346e579b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7346e579b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17346e579b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7346e579b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17346e579b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7346e579b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17346e579b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455b147be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2455b147be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7346e579b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17346e579b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7346e579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17346e579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3a2bdd0a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f3a2bdd0a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455b147be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2455b147be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7346e579b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17346e579b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7346e579b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17346e579b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7346e579b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17346e579b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7346e579b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17346e579b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7346e579b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17346e579b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7346e579b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17346e579b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7346e579b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17346e579b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7346e579b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17346e579b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455b147be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2455b147be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f3a2bdd0a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3b9295c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243b9295c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7346e579b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17346e579b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7346e579b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17346e579b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7346e579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17346e579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7346e579b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17346e579b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ctrTitle"/>
          </p:nvPr>
        </p:nvSpPr>
        <p:spPr>
          <a:xfrm>
            <a:off x="485988" y="4500748"/>
            <a:ext cx="112350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0" type="dt"/>
          </p:nvPr>
        </p:nvSpPr>
        <p:spPr>
          <a:xfrm>
            <a:off x="3716594" y="6295491"/>
            <a:ext cx="99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3374909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32560" l="0" r="0" t="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7"/>
          <p:cNvSpPr txBox="1"/>
          <p:nvPr>
            <p:ph idx="11" type="ftr"/>
          </p:nvPr>
        </p:nvSpPr>
        <p:spPr>
          <a:xfrm>
            <a:off x="3182146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121202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2" type="body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20"/>
          <p:cNvSpPr txBox="1"/>
          <p:nvPr>
            <p:ph idx="4" type="body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0" name="Google Shape;150;p2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23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 rot="5400000">
            <a:off x="4014450" y="-137161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26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b="0" i="0" sz="5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3" name="Google Shape;13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b="0" i="0" sz="5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95" name="Google Shape;95;p14" title="Be Boulder."/>
          <p:cNvPicPr preferRelativeResize="0"/>
          <p:nvPr/>
        </p:nvPicPr>
        <p:blipFill rotWithShape="1">
          <a:blip r:embed="rId1">
            <a:alphaModFix/>
          </a:blip>
          <a:srcRect b="47287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4"/>
          <p:cNvCxnSpPr/>
          <p:nvPr/>
        </p:nvCxnSpPr>
        <p:spPr>
          <a:xfrm flipH="1" rot="10800000">
            <a:off x="457200" y="6081600"/>
            <a:ext cx="11277600" cy="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3374909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umulus.rc.colorado.edu/" TargetMode="External"/><Relationship Id="rId4" Type="http://schemas.openxmlformats.org/officeDocument/2006/relationships/hyperlink" Target="https://portal.xsede.org/#/guest" TargetMode="External"/><Relationship Id="rId5" Type="http://schemas.openxmlformats.org/officeDocument/2006/relationships/hyperlink" Target="https://portal.xsede.org/mfa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umulus.rc.colorado.edu/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c.colorado.edu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github.com/ResearchComputing/CUmulus_tutorials" TargetMode="External"/><Relationship Id="rId6" Type="http://schemas.openxmlformats.org/officeDocument/2006/relationships/hyperlink" Target="http://tinyurl.com/curc-survey1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sh.com/academy/ssh/public-key-authentication" TargetMode="External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ResearchComputing/CUmulus_tutorials/tree/main/tutorial1#part-1-logging-in-to-cumulus-via-horizon" TargetMode="External"/><Relationship Id="rId4" Type="http://schemas.openxmlformats.org/officeDocument/2006/relationships/hyperlink" Target="https://github.com/ResearchComputing/CUmulus_tutorials/tree/main/tutorial1#part-2-instance-creation" TargetMode="External"/><Relationship Id="rId5" Type="http://schemas.openxmlformats.org/officeDocument/2006/relationships/hyperlink" Target="https://github.com/ResearchComputing/CUmulus_tutorials/tree/main/tutorial1#part-3-logging-into-your-instanc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ResearchComputing/CUmulus_tutorials/tree/main/tutorial1" TargetMode="External"/><Relationship Id="rId4" Type="http://schemas.openxmlformats.org/officeDocument/2006/relationships/hyperlink" Target="https://github.com/ResearchComputing/CUmulus_tutorials/tree/main/tutorial2" TargetMode="External"/><Relationship Id="rId5" Type="http://schemas.openxmlformats.org/officeDocument/2006/relationships/hyperlink" Target="https://github.com/ResearchComputing/CUmulus_tutorials/tree/main/tutorial3" TargetMode="External"/><Relationship Id="rId6" Type="http://schemas.openxmlformats.org/officeDocument/2006/relationships/hyperlink" Target="https://github.com/ResearchComputing/CUmulus_tutorials/tree/main/tutorial4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mailto:rc-help@Colorado.ed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rc/userservices/alloca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32562" l="0" r="0" t="0"/>
          <a:stretch/>
        </p:blipFill>
        <p:spPr>
          <a:xfrm>
            <a:off x="13563" y="24460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type="ctrTitle"/>
          </p:nvPr>
        </p:nvSpPr>
        <p:spPr>
          <a:xfrm>
            <a:off x="467095" y="4548248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b="1" lang="en-US" sz="3800">
                <a:latin typeface="Helvetica Neue"/>
                <a:ea typeface="Helvetica Neue"/>
                <a:cs typeface="Helvetica Neue"/>
                <a:sym typeface="Helvetica Neue"/>
              </a:rPr>
              <a:t>Clearing the Fog! Getting Started on Cumulus:</a:t>
            </a:r>
            <a:endParaRPr b="1"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3800">
                <a:latin typeface="Helvetica Neue Light"/>
                <a:ea typeface="Helvetica Neue Light"/>
                <a:cs typeface="Helvetica Neue Light"/>
                <a:sym typeface="Helvetica Neue Light"/>
              </a:rPr>
              <a:t>a Near to the Ground On Campus Cloud Solution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 in to Horizon 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There are 3 current authentication/login methods at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cumulus.rc.colorado.edu/</a:t>
            </a:r>
            <a:r>
              <a:rPr lang="en-US"/>
              <a:t>:</a:t>
            </a:r>
            <a:endParaRPr/>
          </a:p>
          <a:p>
            <a:pPr indent="-3683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CU Boulder</a:t>
            </a:r>
            <a:endParaRPr/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CSU Fort Collins</a:t>
            </a:r>
            <a:endParaRPr/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XSEDE* (all other RMACC institutions)</a:t>
            </a:r>
            <a:endParaRPr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Create </a:t>
            </a:r>
            <a:r>
              <a:rPr lang="en-US"/>
              <a:t>account: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https://portal.xsede.org/#/guest</a:t>
            </a:r>
            <a:r>
              <a:rPr lang="en-US"/>
              <a:t> </a:t>
            </a:r>
            <a:endParaRPr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Configure 2FA (Duo):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https://portal.xsede.org/mfa</a:t>
            </a:r>
            <a:r>
              <a:rPr lang="en-US"/>
              <a:t> 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/>
              <a:t>*Don’t </a:t>
            </a:r>
            <a:r>
              <a:rPr i="1" lang="en-US" sz="1400"/>
              <a:t>need</a:t>
            </a:r>
            <a:r>
              <a:rPr lang="en-US" sz="1400"/>
              <a:t> an RC account with XSEDE for this class, but will make things </a:t>
            </a:r>
            <a:r>
              <a:rPr i="1" lang="en-US" sz="1400"/>
              <a:t>easier</a:t>
            </a:r>
            <a:endParaRPr i="1" sz="1400"/>
          </a:p>
        </p:txBody>
      </p:sp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RC account check</a:t>
            </a:r>
            <a:endParaRPr/>
          </a:p>
        </p:txBody>
      </p:sp>
      <p:sp>
        <p:nvSpPr>
          <p:cNvPr id="246" name="Google Shape;246;p37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47" name="Google Shape;247;p37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37"/>
          <p:cNvSpPr txBox="1"/>
          <p:nvPr/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Who does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have a 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 Research Computing account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who would like to use a temporary account*? </a:t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If you don’t have access to the CU VPN </a:t>
            </a:r>
            <a:r>
              <a:rPr i="1" lang="en-US" sz="2800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 don’t have an RC account, you will </a:t>
            </a:r>
            <a:r>
              <a:rPr i="1" lang="en-US" sz="2800">
                <a:latin typeface="Helvetica Neue"/>
                <a:ea typeface="Helvetica Neue"/>
                <a:cs typeface="Helvetica Neue"/>
                <a:sym typeface="Helvetica Neue"/>
              </a:rPr>
              <a:t>need</a:t>
            </a: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 a temp account to connect to a VM</a:t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*only available during </a:t>
            </a: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session</a:t>
            </a:r>
            <a:endParaRPr i="1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 in to Horizon </a:t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Horizon is the CUmulus web portal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cumulus.rc.colorado.edu/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</a:t>
            </a:r>
            <a:r>
              <a:rPr lang="en-US"/>
              <a:t> take a brief tour of Horizon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Log in with your </a:t>
            </a:r>
            <a:r>
              <a:rPr lang="en-US"/>
              <a:t>institution</a:t>
            </a:r>
            <a:r>
              <a:rPr lang="en-US"/>
              <a:t>’s credentials: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1975" y="991700"/>
            <a:ext cx="3467726" cy="46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 </a:t>
            </a:r>
            <a:endParaRPr/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838200" y="1804625"/>
            <a:ext cx="59514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Choose your project (top left)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Generally users only have 1 project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4 main sections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Compute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Volumes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Networks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Orchestration</a:t>
            </a:r>
            <a:endParaRPr/>
          </a:p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825" y="1549725"/>
            <a:ext cx="3105150" cy="409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Horizon: Overview </a:t>
            </a:r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838200" y="1804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Land on the Overview page under “Compute”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quick summary of your project</a:t>
            </a:r>
            <a:endParaRPr/>
          </a:p>
        </p:txBody>
      </p:sp>
      <p:sp>
        <p:nvSpPr>
          <p:cNvPr id="272" name="Google Shape;272;p4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775" y="2776750"/>
            <a:ext cx="6096000" cy="31432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Horizon: Instances </a:t>
            </a:r>
            <a:endParaRPr/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838200" y="1804625"/>
            <a:ext cx="105690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Navigate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Project-&gt;Compute-&gt;Instances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Instances are </a:t>
            </a:r>
            <a:r>
              <a:rPr b="1" lang="en-US"/>
              <a:t>virtual machines</a:t>
            </a:r>
            <a:r>
              <a:rPr lang="en-US"/>
              <a:t> that run inside the cloud, more simply: an instance is just a digital version of a physical computer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Instances can perform almost all of the same functions as a computer, including running applications and operating systems</a:t>
            </a:r>
            <a:endParaRPr/>
          </a:p>
        </p:txBody>
      </p:sp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nstance Creation</a:t>
            </a:r>
            <a:endParaRPr/>
          </a:p>
        </p:txBody>
      </p:sp>
      <p:sp>
        <p:nvSpPr>
          <p:cNvPr id="286" name="Google Shape;286;p4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Let’s create a simple instance together</a:t>
            </a:r>
            <a:endParaRPr sz="4800"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From the instances page click on “Launch Instance”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Instance Creation Launcher will pop up giving us options to create our virtual machine</a:t>
            </a:r>
            <a:endParaRPr/>
          </a:p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07" y="2074000"/>
            <a:ext cx="5173301" cy="3228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Details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Fill out Instance details, including a name and description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availability zone and count can be left as defaults</a:t>
            </a:r>
            <a:endParaRPr/>
          </a:p>
        </p:txBody>
      </p:sp>
      <p:sp>
        <p:nvSpPr>
          <p:cNvPr id="301" name="Google Shape;301;p4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07" y="2074000"/>
            <a:ext cx="5173301" cy="3228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/>
          </a:p>
        </p:txBody>
      </p:sp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5334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6417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/>
              <a:t>C</a:t>
            </a:r>
            <a:r>
              <a:rPr lang="en-US"/>
              <a:t>hoose an image from the available list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417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/>
              <a:t>A virtual machine image (“image”) is </a:t>
            </a:r>
            <a:r>
              <a:rPr b="1" lang="en-US"/>
              <a:t>a single file that contains a virtual disk that contains a bootable operating system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417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/>
              <a:t>Choose to have your storage volume deleted on instance deletion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If you select “no” be aware of “zombie” volumes</a:t>
            </a:r>
            <a:endParaRPr/>
          </a:p>
        </p:txBody>
      </p:sp>
      <p:sp>
        <p:nvSpPr>
          <p:cNvPr id="309" name="Google Shape;309;p4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00" y="747525"/>
            <a:ext cx="5791200" cy="43060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Getting Started on CUmulus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838200" y="1927275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59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Gerardo Hidalgo-Cuellar (RC User Support)</a:t>
            </a:r>
            <a:endParaRPr sz="3200"/>
          </a:p>
          <a:p>
            <a:pPr indent="0" lvl="0" marL="0" marR="59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Chris Horen (RC Cloud Engineer)</a:t>
            </a:r>
            <a:endParaRPr sz="3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www.rc.colorado.edu</a:t>
            </a:r>
            <a:endParaRPr sz="2400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r>
              <a:rPr lang="en-US" sz="2400">
                <a:solidFill>
                  <a:srgbClr val="1D1C1D"/>
                </a:solidFill>
              </a:rPr>
              <a:t> </a:t>
            </a:r>
            <a:r>
              <a:rPr lang="en-US" sz="2000"/>
              <a:t> </a:t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Slides and t</a:t>
            </a:r>
            <a:r>
              <a:rPr lang="en-US"/>
              <a:t>utorial: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https://github.com/ResearchComputing/CUmulus_tutorials</a:t>
            </a:r>
            <a:r>
              <a:rPr lang="en-US" sz="2400"/>
              <a:t> </a:t>
            </a:r>
            <a:endParaRPr sz="2400"/>
          </a:p>
          <a:p>
            <a:pPr indent="0" lvl="0" marL="0" marR="59055" rtl="0" algn="l"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at: 	</a:t>
            </a:r>
            <a:r>
              <a:rPr lang="en-US" sz="240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Flavor</a:t>
            </a:r>
            <a:endParaRPr/>
          </a:p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Choose from a list of pre-selected </a:t>
            </a:r>
            <a:r>
              <a:rPr lang="en-US"/>
              <a:t>resources</a:t>
            </a:r>
            <a:r>
              <a:rPr lang="en-US"/>
              <a:t>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flavor defines the compute, memory, and storage capacity of our instance.</a:t>
            </a:r>
            <a:endParaRPr/>
          </a:p>
        </p:txBody>
      </p:sp>
      <p:sp>
        <p:nvSpPr>
          <p:cNvPr id="317" name="Google Shape;317;p4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90825"/>
            <a:ext cx="5791199" cy="32755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Networks &amp; Network Ports</a:t>
            </a:r>
            <a:endParaRPr/>
          </a:p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Select a project network, which determines </a:t>
            </a:r>
            <a:r>
              <a:rPr b="1" lang="en-US"/>
              <a:t>routability of either a public/internet or campus/internal floating IP.</a:t>
            </a:r>
            <a:endParaRPr b="1"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6595"/>
              <a:buChar char="•"/>
            </a:pPr>
            <a:r>
              <a:rPr lang="en-US"/>
              <a:t>We’ll choose an exter</a:t>
            </a:r>
            <a:r>
              <a:rPr lang="en-US" sz="2350"/>
              <a:t>nal network: </a:t>
            </a:r>
            <a:r>
              <a:rPr b="1" lang="en-US" sz="2350"/>
              <a:t>projectnet26140-private</a:t>
            </a:r>
            <a:endParaRPr b="1" sz="235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Ports provide extra communication channels to your instances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You can select ports instead of networks or a mix of both</a:t>
            </a:r>
            <a:endParaRPr/>
          </a:p>
        </p:txBody>
      </p:sp>
      <p:sp>
        <p:nvSpPr>
          <p:cNvPr id="325" name="Google Shape;325;p4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400" y="1980725"/>
            <a:ext cx="5791199" cy="361077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Networks: An aside</a:t>
            </a:r>
            <a:endParaRPr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838200" y="1804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Two</a:t>
            </a:r>
            <a:r>
              <a:rPr lang="en-US"/>
              <a:t> network types are provided:</a:t>
            </a:r>
            <a:endParaRPr/>
          </a:p>
          <a:p>
            <a:pPr indent="-37052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6293"/>
              <a:buAutoNum type="arabicPeriod"/>
            </a:pPr>
            <a:r>
              <a:rPr b="1" lang="en-US"/>
              <a:t>172.18.XX.XX</a:t>
            </a:r>
            <a:r>
              <a:rPr lang="en-US"/>
              <a:t> - restricts your </a:t>
            </a:r>
            <a:r>
              <a:rPr lang="en-US"/>
              <a:t>instance</a:t>
            </a:r>
            <a:r>
              <a:rPr lang="en-US"/>
              <a:t> to CU </a:t>
            </a:r>
            <a:r>
              <a:rPr b="1" lang="en-US"/>
              <a:t>internal</a:t>
            </a:r>
            <a:r>
              <a:rPr lang="en-US"/>
              <a:t> network</a:t>
            </a:r>
            <a:endParaRPr/>
          </a:p>
          <a:p>
            <a:pPr indent="-3705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6293"/>
              <a:buAutoNum type="arabicPeriod"/>
            </a:pPr>
            <a:r>
              <a:rPr b="1" lang="en-US"/>
              <a:t>172.26.XX.XX</a:t>
            </a:r>
            <a:r>
              <a:rPr lang="en-US"/>
              <a:t> - allows certain ingress/egress from the </a:t>
            </a:r>
            <a:r>
              <a:rPr b="1" lang="en-US"/>
              <a:t>public</a:t>
            </a:r>
            <a:r>
              <a:rPr lang="en-US"/>
              <a:t> internet (for certain access, e.g http, https)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Direct shell access (e.g. </a:t>
            </a:r>
            <a:r>
              <a:rPr i="1" lang="en-US"/>
              <a:t>ssh</a:t>
            </a:r>
            <a:r>
              <a:rPr lang="en-US"/>
              <a:t>, </a:t>
            </a:r>
            <a:r>
              <a:rPr i="1" lang="en-US"/>
              <a:t>powershell</a:t>
            </a:r>
            <a:r>
              <a:rPr lang="en-US"/>
              <a:t>) is restricted to the CU internal network due to multi-factor-authentication requirements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This means that you will need to be on the CU network to access your instance (either VPN or through RC).</a:t>
            </a:r>
            <a:endParaRPr/>
          </a:p>
        </p:txBody>
      </p:sp>
      <p:sp>
        <p:nvSpPr>
          <p:cNvPr id="333" name="Google Shape;333;p4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 Groups</a:t>
            </a:r>
            <a:endParaRPr/>
          </a:p>
        </p:txBody>
      </p:sp>
      <p:sp>
        <p:nvSpPr>
          <p:cNvPr id="339" name="Google Shape;339;p49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Security Groups act as a </a:t>
            </a:r>
            <a:r>
              <a:rPr b="1" lang="en-US"/>
              <a:t>virtual firewall</a:t>
            </a:r>
            <a:r>
              <a:rPr lang="en-US"/>
              <a:t> for your instance to control inbound and outbound traffic.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We’ll choose ssh-curc, ssh-restricted, http, and https for our demo</a:t>
            </a:r>
            <a:endParaRPr/>
          </a:p>
        </p:txBody>
      </p:sp>
      <p:sp>
        <p:nvSpPr>
          <p:cNvPr id="340" name="Google Shape;340;p4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04625"/>
            <a:ext cx="5791199" cy="3488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Pairs</a:t>
            </a:r>
            <a:endParaRPr/>
          </a:p>
        </p:txBody>
      </p:sp>
      <p:sp>
        <p:nvSpPr>
          <p:cNvPr id="347" name="Google Shape;347;p50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A key pair allows you to SSH into your new instance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You may select an existing key pair, import a key pair, or generate a new key pair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 find it easiest to create a keypair on my machine and import it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https://www.ssh.com/academy/ssh/public-key-authentication</a:t>
            </a:r>
            <a:r>
              <a:rPr lang="en-US"/>
              <a:t> </a:t>
            </a:r>
            <a:endParaRPr/>
          </a:p>
        </p:txBody>
      </p:sp>
      <p:sp>
        <p:nvSpPr>
          <p:cNvPr id="348" name="Google Shape;348;p5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050" y="1889875"/>
            <a:ext cx="5410100" cy="2521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Pairs: An aside</a:t>
            </a:r>
            <a:endParaRPr/>
          </a:p>
        </p:txBody>
      </p:sp>
      <p:sp>
        <p:nvSpPr>
          <p:cNvPr id="355" name="Google Shape;355;p51"/>
          <p:cNvSpPr txBox="1"/>
          <p:nvPr>
            <p:ph idx="1" type="body"/>
          </p:nvPr>
        </p:nvSpPr>
        <p:spPr>
          <a:xfrm>
            <a:off x="838200" y="1652225"/>
            <a:ext cx="10429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You will need to create an SSH key </a:t>
            </a:r>
            <a:r>
              <a:rPr i="1" lang="en-US" sz="2200"/>
              <a:t>from</a:t>
            </a:r>
            <a:r>
              <a:rPr lang="en-US" sz="2200"/>
              <a:t> or copy it </a:t>
            </a:r>
            <a:r>
              <a:rPr i="1" lang="en-US" sz="2200"/>
              <a:t>to</a:t>
            </a:r>
            <a:r>
              <a:rPr lang="en-US" sz="2200"/>
              <a:t> a computer you have CU internal access to:</a:t>
            </a:r>
            <a:endParaRPr sz="22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1" marL="914400" rtl="0" algn="l"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If you have an RC account already, login as follows from a terminal:</a:t>
            </a:r>
            <a:endParaRPr sz="2200">
              <a:solidFill>
                <a:srgbClr val="2F2B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F2B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F2B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F2B2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F2B2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If you don’t have an RC account, log into a temporary account from a terminal: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356" name="Google Shape;356;p5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51"/>
          <p:cNvSpPr txBox="1"/>
          <p:nvPr/>
        </p:nvSpPr>
        <p:spPr>
          <a:xfrm>
            <a:off x="1889450" y="3419775"/>
            <a:ext cx="8802300" cy="646500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2" lvl="0" marL="241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b="0" i="0" lang="en-US" sz="1800" u="none" cap="none" strike="noStrike">
                <a:solidFill>
                  <a:srgbClr val="ED7D31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r>
              <a:rPr b="0" i="0" lang="en-US" sz="1800" u="none" cap="none" strike="noStrike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0" i="0" lang="en-US" sz="1800" u="none" cap="none" strike="noStrike">
                <a:solidFill>
                  <a:srgbClr val="0563C1"/>
                </a:solidFill>
                <a:latin typeface="Consolas"/>
                <a:ea typeface="Consolas"/>
                <a:cs typeface="Consolas"/>
                <a:sym typeface="Consolas"/>
              </a:rPr>
              <a:t>login.rc.colorado.edu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-228412" lvl="0" marL="241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&lt;username&gt; is your identikey</a:t>
            </a:r>
            <a:endParaRPr b="0" i="1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51"/>
          <p:cNvSpPr txBox="1"/>
          <p:nvPr/>
        </p:nvSpPr>
        <p:spPr>
          <a:xfrm>
            <a:off x="1840522" y="5217552"/>
            <a:ext cx="8802300" cy="646500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2" lvl="0" marL="241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b="0" i="0" lang="en-US" sz="1800" u="none" cap="none" strike="noStrike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b="0" i="0" lang="en-US" sz="1800" u="none" cap="none" strike="noStrike">
                <a:solidFill>
                  <a:srgbClr val="ED7D31"/>
                </a:solidFill>
                <a:latin typeface="Consolas"/>
                <a:ea typeface="Consolas"/>
                <a:cs typeface="Consolas"/>
                <a:sym typeface="Consolas"/>
              </a:rPr>
              <a:t>&lt;XXXX&gt;</a:t>
            </a:r>
            <a:r>
              <a:rPr b="0" i="0" lang="en-US" sz="1800" u="none" cap="none" strike="noStrike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tlogin1.rc.colorado.edu</a:t>
            </a:r>
            <a:endParaRPr/>
          </a:p>
          <a:p>
            <a:pPr indent="-228412" lvl="0" marL="241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user&lt;XXXX&gt; is your temporary username, RC will provide p</a:t>
            </a:r>
            <a:r>
              <a:rPr lang="en-US" sz="18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b="0" i="0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Pairs: An aside</a:t>
            </a:r>
            <a:endParaRPr/>
          </a:p>
        </p:txBody>
      </p:sp>
      <p:sp>
        <p:nvSpPr>
          <p:cNvPr id="364" name="Google Shape;364;p52"/>
          <p:cNvSpPr txBox="1"/>
          <p:nvPr>
            <p:ph idx="1" type="body"/>
          </p:nvPr>
        </p:nvSpPr>
        <p:spPr>
          <a:xfrm>
            <a:off x="838200" y="1652225"/>
            <a:ext cx="10429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274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70"/>
              <a:buChar char="•"/>
            </a:pPr>
            <a:r>
              <a:rPr lang="en-US" sz="1650"/>
              <a:t>SSH keys are an access credential that is used in the SSH protocol</a:t>
            </a:r>
            <a:endParaRPr sz="16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650"/>
          </a:p>
          <a:p>
            <a:pPr indent="-37274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70"/>
              <a:buChar char="•"/>
            </a:pPr>
            <a:r>
              <a:rPr lang="en-US" sz="1650"/>
              <a:t>They can be tricky to set up however, so we'll go over a simple example here. From your terminal in a local machine use the ssh-keygen command to create a new ssh keypair:</a:t>
            </a:r>
            <a:endParaRPr sz="16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7274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70"/>
              <a:buChar char="•"/>
            </a:pPr>
            <a:r>
              <a:rPr lang="en-US" sz="1650"/>
              <a:t>Our new keypairs have been created at </a:t>
            </a:r>
            <a:r>
              <a:rPr lang="en-US" sz="165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/home/username/.ssh/</a:t>
            </a:r>
            <a:r>
              <a:rPr lang="en-US" sz="1650"/>
              <a:t> and are called </a:t>
            </a:r>
            <a:r>
              <a:rPr lang="en-US" sz="165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id_ed25519</a:t>
            </a:r>
            <a:r>
              <a:rPr lang="en-US" sz="1650"/>
              <a:t> and </a:t>
            </a:r>
            <a:r>
              <a:rPr lang="en-US" sz="165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id_ed25519.pub</a:t>
            </a:r>
            <a:r>
              <a:rPr lang="en-US" sz="1650"/>
              <a:t>. The public key (.pub) can be transferred to other remote servers (</a:t>
            </a:r>
            <a:r>
              <a:rPr i="1" lang="en-US" sz="1650"/>
              <a:t>this is the key we will import to our CUmulus instance</a:t>
            </a:r>
            <a:r>
              <a:rPr lang="en-US" sz="1650"/>
              <a:t>) but the private key (no suffix) should </a:t>
            </a:r>
            <a:r>
              <a:rPr i="1" lang="en-US" sz="1650"/>
              <a:t>never</a:t>
            </a:r>
            <a:r>
              <a:rPr lang="en-US" sz="1650"/>
              <a:t> leave the host machine.</a:t>
            </a:r>
            <a:endParaRPr sz="1650"/>
          </a:p>
        </p:txBody>
      </p:sp>
      <p:sp>
        <p:nvSpPr>
          <p:cNvPr id="365" name="Google Shape;365;p5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52"/>
          <p:cNvSpPr txBox="1"/>
          <p:nvPr/>
        </p:nvSpPr>
        <p:spPr>
          <a:xfrm>
            <a:off x="1623025" y="3419775"/>
            <a:ext cx="8727600" cy="1286700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65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ssh-keygen -t ed25519</a:t>
            </a:r>
            <a:endParaRPr sz="16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65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Generating public/private ed25519 key pair.</a:t>
            </a:r>
            <a:endParaRPr sz="16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65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Enter file in which to save the key (/home/username/.ssh/id_ed25519):</a:t>
            </a:r>
            <a:endParaRPr sz="1650">
              <a:solidFill>
                <a:schemeClr val="dk1"/>
              </a:solidFill>
            </a:endParaRPr>
          </a:p>
          <a:p>
            <a:pPr indent="-228412" lvl="0" marL="241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Config, Server Group, Scheduler Hints, and Metadata</a:t>
            </a:r>
            <a:endParaRPr/>
          </a:p>
        </p:txBody>
      </p:sp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We’ll leave these as defaults as they are extra configuration we can provide our instances, but not necessary </a:t>
            </a:r>
            <a:endParaRPr/>
          </a:p>
        </p:txBody>
      </p:sp>
      <p:sp>
        <p:nvSpPr>
          <p:cNvPr id="373" name="Google Shape;373;p5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100" y="1804625"/>
            <a:ext cx="5791202" cy="35875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Launch Instance and Associate IP</a:t>
            </a:r>
            <a:endParaRPr/>
          </a:p>
        </p:txBody>
      </p:sp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838200" y="1804625"/>
            <a:ext cx="8289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Launch instance and wait for it to be set up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the meantime we can associate a Floating IP which will allow us to access the instance from outside of the CU network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 the right hand side of the newly created instance choose “Associate Floating IP” under the “actions” dropdown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805" y="2240303"/>
            <a:ext cx="2582950" cy="270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Associate IP</a:t>
            </a:r>
            <a:endParaRPr/>
          </a:p>
        </p:txBody>
      </p:sp>
      <p:sp>
        <p:nvSpPr>
          <p:cNvPr id="388" name="Google Shape;388;p55"/>
          <p:cNvSpPr txBox="1"/>
          <p:nvPr>
            <p:ph idx="1" type="body"/>
          </p:nvPr>
        </p:nvSpPr>
        <p:spPr>
          <a:xfrm>
            <a:off x="838200" y="1804625"/>
            <a:ext cx="65187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from available IP addresses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needed you can add a floating IP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port to be associated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should be pre-populated with the internal IP of your new instance</a:t>
            </a:r>
            <a:endParaRPr/>
          </a:p>
        </p:txBody>
      </p:sp>
      <p:sp>
        <p:nvSpPr>
          <p:cNvPr id="389" name="Google Shape;389;p5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750" y="2817100"/>
            <a:ext cx="4415025" cy="1786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Learning Objectives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Logging into CUmulus with Horizon</a:t>
            </a:r>
            <a:r>
              <a:rPr lang="en-US" sz="2400"/>
              <a:t> (the CUmulus web portal)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Creating your instance</a:t>
            </a:r>
            <a:r>
              <a:rPr lang="en-US" sz="2400"/>
              <a:t> (i.e. virtual machine)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Logging into your instance</a:t>
            </a:r>
            <a:r>
              <a:rPr lang="en-US" sz="2400"/>
              <a:t> via ssh</a:t>
            </a:r>
            <a:endParaRPr sz="2400"/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into your Instance</a:t>
            </a:r>
            <a:endParaRPr/>
          </a:p>
        </p:txBody>
      </p:sp>
      <p:sp>
        <p:nvSpPr>
          <p:cNvPr id="396" name="Google Shape;396;p5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</a:t>
            </a:r>
            <a:endParaRPr/>
          </a:p>
        </p:txBody>
      </p:sp>
      <p:sp>
        <p:nvSpPr>
          <p:cNvPr id="402" name="Google Shape;402;p57"/>
          <p:cNvSpPr txBox="1"/>
          <p:nvPr>
            <p:ph idx="1" type="body"/>
          </p:nvPr>
        </p:nvSpPr>
        <p:spPr>
          <a:xfrm>
            <a:off x="838200" y="1804625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You must be on the CU internal to connect via ssh (CURC restriction)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Open up an ssh connection providing the identity (key) file: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For an ubuntu instance this will look something like: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57"/>
          <p:cNvSpPr txBox="1"/>
          <p:nvPr/>
        </p:nvSpPr>
        <p:spPr>
          <a:xfrm>
            <a:off x="1556800" y="3861525"/>
            <a:ext cx="9380700" cy="369300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-i ~/.ssh/&lt;private key&gt; &lt;hostname&gt;@&lt;external floating IP&gt;</a:t>
            </a:r>
            <a:endParaRPr b="0" i="1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57"/>
          <p:cNvSpPr txBox="1"/>
          <p:nvPr/>
        </p:nvSpPr>
        <p:spPr>
          <a:xfrm>
            <a:off x="1556800" y="5171925"/>
            <a:ext cx="9380700" cy="369300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-i ~/.ssh/testkey ubuntu@123.456.789.123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Logged In</a:t>
            </a:r>
            <a:endParaRPr/>
          </a:p>
        </p:txBody>
      </p:sp>
      <p:sp>
        <p:nvSpPr>
          <p:cNvPr id="411" name="Google Shape;411;p58"/>
          <p:cNvSpPr txBox="1"/>
          <p:nvPr>
            <p:ph idx="1" type="body"/>
          </p:nvPr>
        </p:nvSpPr>
        <p:spPr>
          <a:xfrm>
            <a:off x="838200" y="1804625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Congratulations! You are now logged into your instance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now: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Install Software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Administer your instance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applications and jobs</a:t>
            </a:r>
            <a:endParaRPr/>
          </a:p>
        </p:txBody>
      </p:sp>
      <p:sp>
        <p:nvSpPr>
          <p:cNvPr id="412" name="Google Shape;412;p5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</a:t>
            </a:r>
            <a:endParaRPr/>
          </a:p>
        </p:txBody>
      </p:sp>
      <p:sp>
        <p:nvSpPr>
          <p:cNvPr id="418" name="Google Shape;418;p5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 workflow: Twitter API with DB</a:t>
            </a:r>
            <a:endParaRPr/>
          </a:p>
        </p:txBody>
      </p:sp>
      <p:sp>
        <p:nvSpPr>
          <p:cNvPr id="424" name="Google Shape;424;p60"/>
          <p:cNvSpPr txBox="1"/>
          <p:nvPr>
            <p:ph idx="1" type="body"/>
          </p:nvPr>
        </p:nvSpPr>
        <p:spPr>
          <a:xfrm>
            <a:off x="838200" y="1804625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There are a (nearly) </a:t>
            </a:r>
            <a:r>
              <a:rPr i="1" lang="en-US"/>
              <a:t>infinite</a:t>
            </a:r>
            <a:r>
              <a:rPr lang="en-US"/>
              <a:t> number of workflows you could run on your CUmulus </a:t>
            </a:r>
            <a:r>
              <a:rPr lang="en-US"/>
              <a:t>instance*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767"/>
              <a:t>*As long as the workflow is related to research, personal projects are not permitted</a:t>
            </a:r>
            <a:endParaRPr i="1" sz="1767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We’ll demo a </a:t>
            </a:r>
            <a:r>
              <a:rPr i="1" lang="en-US"/>
              <a:t>potential</a:t>
            </a:r>
            <a:r>
              <a:rPr lang="en-US"/>
              <a:t> workflow: a web application which allows users to query using the Twitter API and store this data persistently to a mysql database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273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39285"/>
              <a:buChar char="•"/>
            </a:pPr>
            <a:r>
              <a:rPr lang="en-US"/>
              <a:t>This demo showcases a few important features of CUmulus not possible on HPC:</a:t>
            </a:r>
            <a:endParaRPr/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833"/>
              <a:buChar char="•"/>
            </a:pPr>
            <a:r>
              <a:rPr lang="en-US"/>
              <a:t>A persistent workflow not limited by wall clock times</a:t>
            </a:r>
            <a:endParaRPr/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833"/>
              <a:buChar char="•"/>
            </a:pPr>
            <a:r>
              <a:rPr lang="en-US"/>
              <a:t>User administration of compute resources (using root privileges for applications such as Docker)</a:t>
            </a:r>
            <a:endParaRPr/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833"/>
              <a:buChar char="•"/>
            </a:pPr>
            <a:r>
              <a:rPr lang="en-US"/>
              <a:t>Routable floating IPs available on the Public Internet</a:t>
            </a:r>
            <a:endParaRPr/>
          </a:p>
        </p:txBody>
      </p:sp>
      <p:sp>
        <p:nvSpPr>
          <p:cNvPr id="425" name="Google Shape;425;p6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Demos:</a:t>
            </a:r>
            <a:endParaRPr/>
          </a:p>
        </p:txBody>
      </p:sp>
      <p:sp>
        <p:nvSpPr>
          <p:cNvPr id="431" name="Google Shape;431;p61"/>
          <p:cNvSpPr txBox="1"/>
          <p:nvPr>
            <p:ph idx="1" type="body"/>
          </p:nvPr>
        </p:nvSpPr>
        <p:spPr>
          <a:xfrm>
            <a:off x="838200" y="1804625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Setting up an Instance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 u="sng">
                <a:solidFill>
                  <a:schemeClr val="hlink"/>
                </a:solidFill>
                <a:hlinkClick r:id="rId4"/>
              </a:rPr>
              <a:t>Twitter API with Database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CUmulus integration with CURC HPC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Mounting a remote filesystem from a CUmulus Virtual Machine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/>
              <a:t>Users that are </a:t>
            </a:r>
            <a:r>
              <a:rPr i="1" lang="en-US" sz="2000"/>
              <a:t>not</a:t>
            </a:r>
            <a:r>
              <a:rPr lang="en-US" sz="2000"/>
              <a:t> using tutorial accounts may access CUmulus and your instances for the next week to test and run through tutorials</a:t>
            </a:r>
            <a:endParaRPr sz="2000"/>
          </a:p>
        </p:txBody>
      </p:sp>
      <p:sp>
        <p:nvSpPr>
          <p:cNvPr id="432" name="Google Shape;432;p6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/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438" name="Google Shape;438;p62"/>
          <p:cNvSpPr txBox="1"/>
          <p:nvPr>
            <p:ph idx="1" type="body"/>
          </p:nvPr>
        </p:nvSpPr>
        <p:spPr>
          <a:xfrm>
            <a:off x="892350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</a:t>
            </a:r>
            <a:r>
              <a:rPr lang="en-US"/>
              <a:t>urvey: 						</a:t>
            </a:r>
            <a:r>
              <a:rPr lang="en-US" u="sng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Help Desk</a:t>
            </a:r>
            <a:r>
              <a:rPr lang="en-US" sz="2800"/>
              <a:t>: 				</a:t>
            </a:r>
            <a:r>
              <a:rPr lang="en-US" u="sng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endParaRPr/>
          </a:p>
        </p:txBody>
      </p:sp>
      <p:sp>
        <p:nvSpPr>
          <p:cNvPr id="439" name="Google Shape;439;p62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5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270"/>
              <a:t>CURC Overview</a:t>
            </a:r>
            <a:endParaRPr sz="2270"/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270"/>
              <a:t>What is CUmulus?</a:t>
            </a:r>
            <a:endParaRPr sz="227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70"/>
          </a:p>
          <a:p>
            <a:pPr indent="-3235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270"/>
              <a:t>CUmulus Access</a:t>
            </a:r>
            <a:endParaRPr sz="227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Access to CUmulus and the allocation process</a:t>
            </a:r>
            <a:endParaRPr sz="196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Logging into Horizon (CUmulus web portal)</a:t>
            </a:r>
            <a:endParaRPr sz="196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Creation of an instance</a:t>
            </a:r>
            <a:endParaRPr sz="196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Logging into your instance</a:t>
            </a:r>
            <a:endParaRPr sz="196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0"/>
          </a:p>
          <a:p>
            <a:pPr indent="-3235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270"/>
              <a:t>Demo workflow one might use on CUmulus:</a:t>
            </a:r>
            <a:endParaRPr sz="227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Web App &amp; Database</a:t>
            </a:r>
            <a:endParaRPr sz="1960"/>
          </a:p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 Research Computing Overview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50"/>
              <a:buChar char="•"/>
            </a:pPr>
            <a:r>
              <a:rPr lang="en-US" sz="2250"/>
              <a:t>Provides Computing and Data Beyond the Desktop resources:</a:t>
            </a:r>
            <a:endParaRPr sz="225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High Performance Computing (HCP), </a:t>
            </a:r>
            <a:r>
              <a:rPr lang="en-US" sz="1800"/>
              <a:t>clusters include: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Alpine (beta)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Summit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Blanca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Storage of Research Data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PetaLibrary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High-Speed Data Transfer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Globus Endpoint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Consulting in Computational Science and Data Management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Cloud Resources</a:t>
            </a:r>
            <a:endParaRPr b="1"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CUmulus</a:t>
            </a:r>
            <a:endParaRPr b="1" sz="1800"/>
          </a:p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CUmulus?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CUmulus</a:t>
            </a:r>
            <a:r>
              <a:rPr lang="en-US"/>
              <a:t> is CU Research Computing's free-to-use on-premise cloud service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Supports cases not well-suited for HPC such as: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Research-Oriented We</a:t>
            </a:r>
            <a:r>
              <a:rPr lang="en-US"/>
              <a:t>b Servers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</a:t>
            </a:r>
            <a:r>
              <a:rPr lang="en-US"/>
              <a:t>atabases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</a:t>
            </a:r>
            <a:r>
              <a:rPr lang="en-US"/>
              <a:t>ong-Running</a:t>
            </a:r>
            <a:r>
              <a:rPr lang="en-US"/>
              <a:t> Services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Provides users with persistent or ongoing availability by allocating logically isolated section of the cloud</a:t>
            </a:r>
            <a:endParaRPr/>
          </a:p>
        </p:txBody>
      </p:sp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CUmulus?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get your own virtual “world” </a:t>
            </a:r>
            <a:r>
              <a:rPr lang="en-US" u="sng"/>
              <a:t>for experimentation</a:t>
            </a:r>
            <a:r>
              <a:rPr lang="en-US"/>
              <a:t> - an environment that can be easily created/tested/removed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Install Software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Administer your instance (you’re in control!)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applications and jobs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Interface w/ other CURC services: Blanca, Alpine, PetaLibrary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request </a:t>
            </a:r>
            <a:r>
              <a:rPr lang="en-US"/>
              <a:t>specific resources</a:t>
            </a:r>
            <a:r>
              <a:rPr lang="en-US"/>
              <a:t> (CPU, storage, memory) and can set up persistent storage</a:t>
            </a:r>
            <a:endParaRPr/>
          </a:p>
        </p:txBody>
      </p:sp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</a:t>
            </a:r>
            <a:endParaRPr/>
          </a:p>
        </p:txBody>
      </p:sp>
      <p:sp>
        <p:nvSpPr>
          <p:cNvPr id="226" name="Google Shape;226;p3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 and Allocation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/>
              <a:t>ubmit a proposal for your use case (email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rc-help@colorado.edu</a:t>
            </a:r>
            <a:r>
              <a:rPr lang="en-US"/>
              <a:t>)</a:t>
            </a:r>
            <a:endParaRPr/>
          </a:p>
          <a:p>
            <a:pPr indent="-293211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39285"/>
              <a:buChar char="●"/>
            </a:pPr>
            <a:r>
              <a:rPr lang="en-US"/>
              <a:t>Describe your CUmulus workflow</a:t>
            </a:r>
            <a:endParaRPr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/>
              <a:t>Describe why your workflow is appropriate for CUmulus</a:t>
            </a:r>
            <a:endParaRPr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/>
              <a:t>Estimate the resources you require:</a:t>
            </a:r>
            <a:endParaRPr/>
          </a:p>
          <a:p>
            <a:pPr indent="-31861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3851"/>
              <a:buChar char="•"/>
            </a:pPr>
            <a:r>
              <a:rPr lang="en-US"/>
              <a:t>Operating System, CPU cores, Disk Space, Memory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This is an </a:t>
            </a:r>
            <a:r>
              <a:rPr i="1" lang="en-US"/>
              <a:t>iterative process</a:t>
            </a:r>
            <a:r>
              <a:rPr lang="en-US"/>
              <a:t> where we work with you to make sure the request for resources fits your (and our) </a:t>
            </a:r>
            <a:r>
              <a:rPr lang="en-US"/>
              <a:t>needs</a:t>
            </a:r>
            <a:endParaRPr/>
          </a:p>
          <a:p>
            <a:pPr indent="-366633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Learn more about the allocation request process at </a:t>
            </a:r>
            <a:r>
              <a:rPr lang="en-US" sz="2350" u="sng">
                <a:solidFill>
                  <a:schemeClr val="hlink"/>
                </a:solidFill>
                <a:hlinkClick r:id="rId4"/>
              </a:rPr>
              <a:t>https://www.colorado.edu/rc/userservices/allocations</a:t>
            </a:r>
            <a:r>
              <a:rPr lang="en-US" sz="2350"/>
              <a:t> </a:t>
            </a:r>
            <a:endParaRPr sz="2350"/>
          </a:p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